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d62ad710f84d40" /><Relationship Type="http://schemas.openxmlformats.org/officeDocument/2006/relationships/extended-properties" Target="/docProps/app.xml" Id="R16ddd470f8344500" /><Relationship Type="http://schemas.openxmlformats.org/officeDocument/2006/relationships/officeDocument" Target="/ppt/presentation.xml" Id="R7968868624ed4a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c046a00caf4176"/>
  </p:sldMasterIdLst>
  <p:notesMasterIdLst>
    <p:notesMasterId xmlns:r="http://schemas.openxmlformats.org/officeDocument/2006/relationships" r:id="Re8f33da9ea124be0"/>
  </p:notesMasterIdLst>
  <p:sldIdLst>
    <p:sldId xmlns:r="http://schemas.openxmlformats.org/officeDocument/2006/relationships" id="256" r:id="R2d102a6c9f184e01"/>
    <p:sldId xmlns:r="http://schemas.openxmlformats.org/officeDocument/2006/relationships" id="257" r:id="Rdd13151110794165"/>
    <p:sldId xmlns:r="http://schemas.openxmlformats.org/officeDocument/2006/relationships" id="258" r:id="Rb772120294804bd2"/>
    <p:sldId xmlns:r="http://schemas.openxmlformats.org/officeDocument/2006/relationships" id="259" r:id="R2ac6c546ddb74ebf"/>
    <p:sldId xmlns:r="http://schemas.openxmlformats.org/officeDocument/2006/relationships" id="260" r:id="R6712ec43476f44e7"/>
    <p:sldId xmlns:r="http://schemas.openxmlformats.org/officeDocument/2006/relationships" id="261" r:id="R80859ff91dfb47c8"/>
    <p:sldId xmlns:r="http://schemas.openxmlformats.org/officeDocument/2006/relationships" id="262" r:id="R6592b35c134c45f0"/>
    <p:sldId xmlns:r="http://schemas.openxmlformats.org/officeDocument/2006/relationships" id="263" r:id="R35722a8b1ad041a1"/>
    <p:sldId xmlns:r="http://schemas.openxmlformats.org/officeDocument/2006/relationships" id="264" r:id="Ra489995dfdfc481d"/>
    <p:sldId xmlns:r="http://schemas.openxmlformats.org/officeDocument/2006/relationships" id="265" r:id="Re4e69be8cde747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ffde48dd774d9c" /><Relationship Type="http://schemas.openxmlformats.org/officeDocument/2006/relationships/slideMaster" Target="/ppt/slideMasters/slideMaster1.xml" Id="Rb6c046a00caf4176" /><Relationship Type="http://schemas.openxmlformats.org/officeDocument/2006/relationships/notesMaster" Target="/ppt/notesMasters/notesMaster1.xml" Id="Re8f33da9ea124be0" /><Relationship Type="http://schemas.openxmlformats.org/officeDocument/2006/relationships/presProps" Target="/ppt/presProps.xml" Id="R44c2afded4bf4c7c" /><Relationship Type="http://schemas.openxmlformats.org/officeDocument/2006/relationships/tableStyles" Target="/ppt/tableStyles.xml" Id="R0d6ded7170ca4471" /><Relationship Type="http://schemas.openxmlformats.org/officeDocument/2006/relationships/slide" Target="/ppt/slides/slide1.xml" Id="R2d102a6c9f184e01" /><Relationship Type="http://schemas.openxmlformats.org/officeDocument/2006/relationships/slide" Target="/ppt/slides/slide2.xml" Id="Rdd13151110794165" /><Relationship Type="http://schemas.openxmlformats.org/officeDocument/2006/relationships/slide" Target="/ppt/slides/slide3.xml" Id="Rb772120294804bd2" /><Relationship Type="http://schemas.openxmlformats.org/officeDocument/2006/relationships/slide" Target="/ppt/slides/slide4.xml" Id="R2ac6c546ddb74ebf" /><Relationship Type="http://schemas.openxmlformats.org/officeDocument/2006/relationships/slide" Target="/ppt/slides/slide5.xml" Id="R6712ec43476f44e7" /><Relationship Type="http://schemas.openxmlformats.org/officeDocument/2006/relationships/slide" Target="/ppt/slides/slide6.xml" Id="R80859ff91dfb47c8" /><Relationship Type="http://schemas.openxmlformats.org/officeDocument/2006/relationships/slide" Target="/ppt/slides/slide7.xml" Id="R6592b35c134c45f0" /><Relationship Type="http://schemas.openxmlformats.org/officeDocument/2006/relationships/slide" Target="/ppt/slides/slide8.xml" Id="R35722a8b1ad041a1" /><Relationship Type="http://schemas.openxmlformats.org/officeDocument/2006/relationships/slide" Target="/ppt/slides/slide9.xml" Id="Ra489995dfdfc481d" /><Relationship Type="http://schemas.openxmlformats.org/officeDocument/2006/relationships/slide" Target="/ppt/slides/slide10.xml" Id="Re4e69be8cde747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871f4504e849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86d63126774f71" /><Relationship Type="http://schemas.openxmlformats.org/officeDocument/2006/relationships/notesMaster" Target="/ppt/notesMasters/notesMaster1.xml" Id="Rae1d6007b5e542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beef0af6924b8e" /><Relationship Type="http://schemas.openxmlformats.org/officeDocument/2006/relationships/notesMaster" Target="/ppt/notesMasters/notesMaster1.xml" Id="R0c3cd2fd617c4e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d230e2f2a74773" /><Relationship Type="http://schemas.openxmlformats.org/officeDocument/2006/relationships/notesMaster" Target="/ppt/notesMasters/notesMaster1.xml" Id="R082f02ee641148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3fef5bff754f29" /><Relationship Type="http://schemas.openxmlformats.org/officeDocument/2006/relationships/notesMaster" Target="/ppt/notesMasters/notesMaster1.xml" Id="R0fd08a8bb84b47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5a4b7474ce481c" /><Relationship Type="http://schemas.openxmlformats.org/officeDocument/2006/relationships/notesMaster" Target="/ppt/notesMasters/notesMaster1.xml" Id="Rd768d9c8e33049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f4373f48814497" /><Relationship Type="http://schemas.openxmlformats.org/officeDocument/2006/relationships/notesMaster" Target="/ppt/notesMasters/notesMaster1.xml" Id="R668d24ec166b40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737212807a4ed8" /><Relationship Type="http://schemas.openxmlformats.org/officeDocument/2006/relationships/notesMaster" Target="/ppt/notesMasters/notesMaster1.xml" Id="R902ac6d305dc41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b69410ac6e4d32" /><Relationship Type="http://schemas.openxmlformats.org/officeDocument/2006/relationships/notesMaster" Target="/ppt/notesMasters/notesMaster1.xml" Id="R10518d0e913741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b2939d72d445ca" /><Relationship Type="http://schemas.openxmlformats.org/officeDocument/2006/relationships/notesMaster" Target="/ppt/notesMasters/notesMaster1.xml" Id="Re1721e897db241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119c2652c645c8" /><Relationship Type="http://schemas.openxmlformats.org/officeDocument/2006/relationships/notesMaster" Target="/ppt/notesMasters/notesMaster1.xml" Id="R544e3257103447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670051c4a94a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b26bdde2364872" /><Relationship Type="http://schemas.openxmlformats.org/officeDocument/2006/relationships/slideLayout" Target="/ppt/slideLayouts/slideLayout1.xml" Id="Re88113ec11e248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8113ec11e248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1b640da4c4ce9" /><Relationship Type="http://schemas.openxmlformats.org/officeDocument/2006/relationships/image" Target="/ppt/media/image.png" Id="Rd3dd1fc4439f4760" /><Relationship Type="http://schemas.openxmlformats.org/officeDocument/2006/relationships/notesSlide" Target="/ppt/notesSlides/notesSlide1.xml" Id="R205e8e8e21364c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e1dc732554895" /><Relationship Type="http://schemas.openxmlformats.org/officeDocument/2006/relationships/image" Target="/ppt/media/image2.png" Id="Rcd08e59e7aca4ebc" /><Relationship Type="http://schemas.openxmlformats.org/officeDocument/2006/relationships/notesSlide" Target="/ppt/notesSlides/notesSlide2.xml" Id="R7d4b4df6181741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d1a55993e47b5" /><Relationship Type="http://schemas.openxmlformats.org/officeDocument/2006/relationships/image" Target="/ppt/media/image3.png" Id="Rbed42398f1df4853" /><Relationship Type="http://schemas.openxmlformats.org/officeDocument/2006/relationships/notesSlide" Target="/ppt/notesSlides/notesSlide3.xml" Id="R37d68da0bcb84b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4a8292917f449d" /><Relationship Type="http://schemas.openxmlformats.org/officeDocument/2006/relationships/image" Target="/ppt/media/image4.png" Id="R75ffb65fd6c04160" /><Relationship Type="http://schemas.openxmlformats.org/officeDocument/2006/relationships/notesSlide" Target="/ppt/notesSlides/notesSlide4.xml" Id="R7d94e59b62104a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ad2bdea3e4903" /><Relationship Type="http://schemas.openxmlformats.org/officeDocument/2006/relationships/image" Target="/ppt/media/image5.png" Id="R05826f86e9e6459a" /><Relationship Type="http://schemas.openxmlformats.org/officeDocument/2006/relationships/notesSlide" Target="/ppt/notesSlides/notesSlide5.xml" Id="Rea00e4a28a9e46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a1c22313b436c" /><Relationship Type="http://schemas.openxmlformats.org/officeDocument/2006/relationships/image" Target="/ppt/media/image6.png" Id="R7f7a0d9ee538438b" /><Relationship Type="http://schemas.openxmlformats.org/officeDocument/2006/relationships/notesSlide" Target="/ppt/notesSlides/notesSlide6.xml" Id="R1d0b74b10e8049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1a838ee94491d" /><Relationship Type="http://schemas.openxmlformats.org/officeDocument/2006/relationships/image" Target="/ppt/media/image7.png" Id="Rb5e4d228905f4cf2" /><Relationship Type="http://schemas.openxmlformats.org/officeDocument/2006/relationships/notesSlide" Target="/ppt/notesSlides/notesSlide7.xml" Id="R96a4fbd154b045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49b120760423c" /><Relationship Type="http://schemas.openxmlformats.org/officeDocument/2006/relationships/image" Target="/ppt/media/image8.png" Id="Raf30f42a7ec544a9" /><Relationship Type="http://schemas.openxmlformats.org/officeDocument/2006/relationships/notesSlide" Target="/ppt/notesSlides/notesSlide8.xml" Id="R9980dba8ce3b44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586d9f32e44f8" /><Relationship Type="http://schemas.openxmlformats.org/officeDocument/2006/relationships/image" Target="/ppt/media/image9.png" Id="R4619a9e404aa4cf9" /><Relationship Type="http://schemas.openxmlformats.org/officeDocument/2006/relationships/notesSlide" Target="/ppt/notesSlides/notesSlide9.xml" Id="Rd534bc78262c40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20167ec9d4ccd" /><Relationship Type="http://schemas.openxmlformats.org/officeDocument/2006/relationships/image" Target="/ppt/media/image10.png" Id="Rc7c57388f6e742be" /><Relationship Type="http://schemas.openxmlformats.org/officeDocument/2006/relationships/notesSlide" Target="/ppt/notesSlides/notesSlide10.xml" Id="R84c7d3f11c9d4d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8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d1fc4439f4760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23446-3F38-4CDE-BC2E-EC61784A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FAABA-3C75-4F16-9B14-F5B88574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30237-961F-4774-A97D-C1137252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PRESENTER GUIDE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EC607-C23B-4320-B026-CC40109E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4602F-37F0-4CE9-B93D-F2DFC24F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89DEE-89BD-424D-BFCE-DFAEDEE5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852A1-A39D-4B1B-8F81-FA8AB9D9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A585D7-B5BB-48D5-8CC6-055A8B60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START HERE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B135A-DDC9-4E11-B881-BC6BB252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Build a clear 8–10 minute research story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A7195-233A-42CC-8F02-3A6DBB6D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Use this editable deck as a structure. Replace every bracketed placeholder and remove guidance before presenting.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D292DA-37D5-44E7-A3F5-11E7EBCA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0"/>
            <a:ext cx="5334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803CA7-71FB-4B9D-938A-A4EA6462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14700"/>
            <a:ext cx="533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8B7A6"/>
                </a:solidFill>
              </a:defRPr>
            </a:pPr>
            <a:r>
              <a:rPr sz="2100" b="1">
                <a:solidFill>
                  <a:srgbClr val="18B7A6"/>
                </a:solidFill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521AC-6BC0-4693-8117-9049D4B0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3147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</a:rPr>
              <a:t>One idea per slide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2413E-8291-48EA-B8E4-5FDDE7F4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619500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4748B"/>
                </a:solidFill>
              </a:defRPr>
            </a:pPr>
            <a:r>
              <a:rPr sz="975" b="0">
                <a:solidFill>
                  <a:srgbClr val="64748B"/>
                </a:solidFill>
              </a:rPr>
              <a:t>Prefer a chart, diagram or image over dense paragraphs.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75E76D-AE35-42E4-B42F-6F105974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143250"/>
            <a:ext cx="5334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487CA-3B6E-4C5E-9432-6B1AD6EF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14700"/>
            <a:ext cx="533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8B7A6"/>
                </a:solidFill>
              </a:defRPr>
            </a:pPr>
            <a:r>
              <a:rPr sz="2100" b="1">
                <a:solidFill>
                  <a:srgbClr val="18B7A6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8AEF81-FFCD-4B1D-92B3-8790BED75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147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</a:rPr>
              <a:t>Evidence before claims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C06E1-D4F3-4AB6-90DC-34DC43A5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619500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4748B"/>
                </a:solidFill>
              </a:defRPr>
            </a:pPr>
            <a:r>
              <a:rPr sz="975" b="0">
                <a:solidFill>
                  <a:srgbClr val="64748B"/>
                </a:solidFill>
              </a:rPr>
              <a:t>Show sources, methods, uncertainty and limitations.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2BE5E0-56F9-4787-809C-73EFBF77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76750"/>
            <a:ext cx="5334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5C90F7-171D-46E7-8643-8A41B918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48200"/>
            <a:ext cx="533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8B7A6"/>
                </a:solidFill>
              </a:defRPr>
            </a:pPr>
            <a:r>
              <a:rPr sz="2100" b="1">
                <a:solidFill>
                  <a:srgbClr val="18B7A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C9AA6E-EBBF-4603-BBCA-B5F3703D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6482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</a:rPr>
              <a:t>Readable at a glance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845348-C325-43EE-AF86-6C97F420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53000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4748B"/>
                </a:solidFill>
              </a:defRPr>
            </a:pPr>
            <a:r>
              <a:rPr sz="975" b="0">
                <a:solidFill>
                  <a:srgbClr val="64748B"/>
                </a:solidFill>
              </a:rPr>
              <a:t>Keep body text at 20 pt or larger during live delivery.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E0F5F9-113D-4F70-9037-060D9AEA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476750"/>
            <a:ext cx="5334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5F5AC0-6FE9-428E-A044-B8183E8F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48200"/>
            <a:ext cx="533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8B7A6"/>
                </a:solidFill>
              </a:defRPr>
            </a:pPr>
            <a:r>
              <a:rPr sz="2100" b="1">
                <a:solidFill>
                  <a:srgbClr val="18B7A6"/>
                </a:solidFill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D06A8E-289B-4272-9182-3EA88D1D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6482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172A"/>
                </a:solidFill>
              </a:defRPr>
            </a:pPr>
            <a:r>
              <a:rPr sz="1350" b="1">
                <a:solidFill>
                  <a:srgbClr val="0F172A"/>
                </a:solidFill>
              </a:rPr>
              <a:t>Disclose AI use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9F1D92-9C8E-413B-AF0E-371C30B1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953000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4748B"/>
                </a:solidFill>
              </a:defRPr>
            </a:pPr>
            <a:r>
              <a:rPr sz="975" b="0">
                <a:solidFill>
                  <a:srgbClr val="64748B"/>
                </a:solidFill>
              </a:rPr>
              <a:t>State relevant tools, human oversight and verification.</a:t>
            </a:r>
          </a:p>
        </p:txBody>
      </p:sp>
    </p:spTree>
    <p:extLst>
      <p:ext uri="{BB962C8B-B14F-4D97-AF65-F5344CB8AC3E}">
        <p14:creationId xmlns:p14="http://schemas.microsoft.com/office/powerpoint/2010/main" val="16120846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8e59e7aca4ebc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C1F7A-C91B-41D4-A167-17C33D8B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DC0653-F0CF-4203-AA78-08194473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9E6D7"/>
                </a:solidFill>
              </a:defRPr>
            </a:pPr>
            <a:r>
              <a:rPr sz="675" b="1">
                <a:solidFill>
                  <a:srgbClr val="69E6D7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70A5C-9BD5-466A-8170-60494880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9E6D7"/>
                </a:solidFill>
              </a:defRPr>
            </a:pPr>
            <a:r>
              <a:rPr sz="750" b="1">
                <a:solidFill>
                  <a:srgbClr val="69E6D7"/>
                </a:solidFill>
              </a:rPr>
              <a:t>PAPER TITLE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B2B68-EFFB-4ACF-A22F-BC5A5C53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42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46B5B9-574F-4A50-B79B-C09C5404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4D737-DFD5-4F51-98DB-07AFD258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researchintegrity2026.scholarvault.in   ·   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5C16C-E04F-4591-8A86-B45FC3B7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04900"/>
            <a:ext cx="22669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23D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459798-DDBA-4B6E-8CB0-AE16C062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049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SVRIAS 2026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DF0EA-2E97-469C-A283-7DDBD5BB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95450"/>
            <a:ext cx="7239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[Research article title]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C49175-800C-4ACD-A41F-B5E1592D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289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B9CAD8"/>
                </a:solidFill>
              </a:defRPr>
            </a:pPr>
            <a:r>
              <a:rPr sz="1425" b="0">
                <a:solidFill>
                  <a:srgbClr val="B9CAD8"/>
                </a:solidFill>
              </a:rPr>
              <a:t>[A concise subtitle or central research question]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7EDF46-D9DB-4CE1-9826-21153752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123950"/>
            <a:ext cx="3143250" cy="3905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E2A43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5960DD-E54F-48CC-974C-5FD7A2A9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4097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9E6D7"/>
                </a:solidFill>
              </a:defRPr>
            </a:pPr>
            <a:r>
              <a:rPr sz="900" b="1">
                <a:solidFill>
                  <a:srgbClr val="69E6D7"/>
                </a:solidFill>
              </a:rPr>
              <a:t>AUTHOR DETAILS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31B8C8-3837-4B4D-938B-D76BF5CE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847850"/>
            <a:ext cx="2381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[Author Name]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[Co-author Name]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[Guide / Supervisor]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[Department]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[Institution]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[Country]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[Email / ORCID]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8A486-0F82-4993-AEEA-9E7B51DB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00550"/>
            <a:ext cx="2381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6C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754AE8-94AD-416A-8EE2-6256C8DF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4005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525"/>
                </a:solidFill>
              </a:defRPr>
            </a:pPr>
            <a:r>
              <a:rPr sz="825" b="1">
                <a:solidFill>
                  <a:srgbClr val="071525"/>
                </a:solidFill>
              </a:rPr>
              <a:t>TRACK: [SELECT ONE]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493740-41A3-4CD3-B2F2-13CA9414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102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FB4C7"/>
                </a:solidFill>
              </a:defRPr>
            </a:pPr>
            <a:r>
              <a:rPr sz="1125" b="1">
                <a:solidFill>
                  <a:srgbClr val="9FB4C7"/>
                </a:solidFill>
              </a:rPr>
              <a:t>Presentation time: 8–10 minutes</a:t>
            </a:r>
          </a:p>
        </p:txBody>
      </p:sp>
    </p:spTree>
    <p:extLst>
      <p:ext uri="{BB962C8B-B14F-4D97-AF65-F5344CB8AC3E}">
        <p14:creationId xmlns:p14="http://schemas.microsoft.com/office/powerpoint/2010/main" val="18111610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d42398f1df4853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650B8-92E5-4265-8AF6-6F077232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7BD99-0B3B-4BE8-89E6-7EEAB3AC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D2591-B51A-4E7D-A8E3-626C04A7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RESEARCHER CONTEXT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F57DDF-2A8D-4287-9A34-2B8B2375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80248-BE5C-4B6C-8B79-3E8DB6BD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EC85CE-1E39-4D7E-9F39-7B133268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78278-98B1-42A2-91CB-F95E4F74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F29FFD-0596-48E3-8FE3-928A2A35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WHO IS PRESENTING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FEF02-1F13-4DD9-8A33-6C105913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Researcher biography &amp; study 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735BC3-64C3-4D54-8DCE-4A3BAF21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Keep this human, relevant and brief.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96063-9A7B-49DF-A5B0-E7A955E9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0"/>
            <a:ext cx="2333625" cy="2333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2B0D0-C834-49E8-A697-59F0B3429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95700"/>
            <a:ext cx="1571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87D73"/>
                </a:solidFill>
              </a:defRPr>
            </a:pPr>
            <a:r>
              <a:rPr sz="1500" b="1">
                <a:solidFill>
                  <a:srgbClr val="087D73"/>
                </a:solidFill>
              </a:rPr>
              <a:t>ADD</a:t>
            </a:r>
          </a:p>
          <a:p xmlns:a="http://schemas.openxmlformats.org/drawingml/2006/main">
            <a:pPr algn="ctr">
              <a:defRPr sz="1500" b="1">
                <a:solidFill>
                  <a:srgbClr val="087D73"/>
                </a:solidFill>
              </a:defRPr>
            </a:pPr>
            <a:r>
              <a:rPr sz="1500" b="1">
                <a:solidFill>
                  <a:srgbClr val="087D73"/>
                </a:solidFill>
              </a:rPr>
              <a:t>HEADSHOT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86900-5865-4ECF-8D17-E03872E5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10515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F172A"/>
                </a:solidFill>
              </a:defRPr>
            </a:pPr>
            <a:r>
              <a:rPr sz="2100" b="1">
                <a:solidFill>
                  <a:srgbClr val="0F172A"/>
                </a:solidFill>
              </a:rPr>
              <a:t>[Name and designation]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B76ECE-BA12-4E98-877D-F1507941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52425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B7A6"/>
                </a:solidFill>
              </a:defRPr>
            </a:pPr>
            <a:r>
              <a:rPr sz="1200" b="1">
                <a:solidFill>
                  <a:srgbClr val="18B7A6"/>
                </a:solidFill>
              </a:rPr>
              <a:t>[Institution · country · research area]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8128F-42EB-417E-9A1E-DEBD80C3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095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25D0F-8017-4837-87D2-38E3E63A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57650"/>
            <a:ext cx="7258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48B"/>
                </a:solidFill>
              </a:defRPr>
            </a:pPr>
            <a:r>
              <a:rPr sz="1275" b="0">
                <a:solidFill>
                  <a:srgbClr val="64748B"/>
                </a:solidFill>
              </a:rPr>
              <a:t>[Two-sentence professional biography]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71F7A1-5E7A-4641-AC6F-12028F0C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5910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6B5F71-9E1F-4185-BC92-0489633C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552950"/>
            <a:ext cx="7258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48B"/>
                </a:solidFill>
              </a:defRPr>
            </a:pPr>
            <a:r>
              <a:rPr sz="1275" b="0">
                <a:solidFill>
                  <a:srgbClr val="64748B"/>
                </a:solidFill>
              </a:rPr>
              <a:t>[Why this research problem matters to you]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808134-3B4C-4779-A801-EB9FA15A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0863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2C0B2-7F0F-42D6-A98E-E13EF255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048250"/>
            <a:ext cx="7258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48B"/>
                </a:solidFill>
              </a:defRPr>
            </a:pPr>
            <a:r>
              <a:rPr sz="1275" b="0">
                <a:solidFill>
                  <a:srgbClr val="64748B"/>
                </a:solidFill>
              </a:rPr>
              <a:t>[One relevant expertise or lived-context point]</a:t>
            </a:r>
          </a:p>
        </p:txBody>
      </p:sp>
    </p:spTree>
    <p:extLst>
      <p:ext uri="{BB962C8B-B14F-4D97-AF65-F5344CB8AC3E}">
        <p14:creationId xmlns:p14="http://schemas.microsoft.com/office/powerpoint/2010/main" val="18231070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8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fb65fd6c04160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03ADAC-A8AA-4EF3-AA2C-9A22F68E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F3CAA4-A4D8-4EF8-8B22-D0F0450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C528BD-E81D-4D44-8096-B67F7EE0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PROBLEM &amp; OBJECTIVE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7DF0C-AF50-4318-B583-52103154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286C1-2B03-421D-AC74-6A09DED7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CA344-C9C9-4503-97B3-D1E3E978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92EDC1-6524-419C-8F97-80CF7A5B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8086A-38DA-4864-AB5C-5489DF80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THE WHY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6E05B-6040-42B5-B793-A8D961FC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Research problem, gap &amp; objective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8666C5-878C-48AD-96D7-57162D63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Move from context to the exact question your study addresses.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99C60A-CB59-4D5E-9FE6-51AC2296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0"/>
            <a:ext cx="3476625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C2B894-F0A7-48B4-9EF5-628E237B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9525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80085-BD20-4EA6-BE8F-2E136A32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29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KNOWN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9E1AF0-36F9-4A34-BD0B-62432C31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</a:rPr>
              <a:t>[What the field already understands]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C618E-9045-4E12-8774-77C01BA8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476625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EC097-5067-4C6C-8E6C-78E7BAA1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429000"/>
            <a:ext cx="9525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709CFE-6949-40E4-A77A-B4F3E9A3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429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GAP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B68EF9-D24B-4F32-A0CF-0CF7A944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905250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F172A"/>
                </a:solidFill>
              </a:defRPr>
            </a:pPr>
            <a:r>
              <a:rPr sz="1425" b="1">
                <a:solidFill>
                  <a:srgbClr val="0F172A"/>
                </a:solidFill>
              </a:rPr>
              <a:t>[What remains unresolved or unreliable]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C946D5-5878-429F-A60D-6F3DCADB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38500"/>
            <a:ext cx="3476625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9525">
            <a:solidFill>
              <a:srgbClr val="07152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291F9A-353C-4C95-8D31-D2A7FE4E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29000"/>
            <a:ext cx="9525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64B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B40B11-5139-4718-AF0B-3BD33983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29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QUESTION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B8ADAD-5D4C-4730-B9BD-42D3C681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05250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[Your research question / hypothesis]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2B94ED-22A4-4403-8AB0-24D25490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11430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6C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FB7850-1323-4C03-93F1-B40D2051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525"/>
                </a:solidFill>
              </a:defRPr>
            </a:pPr>
            <a:r>
              <a:rPr sz="825" b="1">
                <a:solidFill>
                  <a:srgbClr val="071525"/>
                </a:solidFill>
              </a:rPr>
              <a:t>OBJECTIVE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B55B68-A125-4DDF-B03E-C27BF908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2006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F172A"/>
                </a:solidFill>
              </a:defRPr>
            </a:pPr>
            <a:r>
              <a:rPr sz="1650" b="1">
                <a:solidFill>
                  <a:srgbClr val="0F172A"/>
                </a:solidFill>
              </a:rPr>
              <a:t>[State the primary objective in one measurable sentence.]</a:t>
            </a:r>
          </a:p>
        </p:txBody>
      </p:sp>
    </p:spTree>
    <p:extLst>
      <p:ext uri="{BB962C8B-B14F-4D97-AF65-F5344CB8AC3E}">
        <p14:creationId xmlns:p14="http://schemas.microsoft.com/office/powerpoint/2010/main" val="346198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826f86e9e6459a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73E76-BC54-4234-A21F-F2E8599D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F2547-17ED-4C76-8373-A55A744C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CF26D-4843-499D-9B80-BDC9DA78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METHODOLOGY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5A867-8DFE-4983-BB8C-8CD4DD31B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918F0-E0E8-47CC-B8C1-E197AF06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9C4D7-81DD-4711-9FBC-A0D82C4F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5CB2B-932E-4B8C-BEF1-4B83424F3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9375D-5E4C-40E2-97DB-B826B71D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HOW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075E6-BCA4-45AD-B82B-20EA2552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Study design &amp; analytical pathway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1FFA1B-13B7-4016-8D7E-C9428F73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Show enough detail for the audience to assess rigour and reproducibility.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6A826-38D3-496B-BD3D-1516D4F6F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0"/>
            <a:ext cx="18669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870D6-9704-4F77-9083-46024D90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861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B7A6"/>
                </a:solidFill>
              </a:defRPr>
            </a:pPr>
            <a:r>
              <a:rPr sz="1350" b="1">
                <a:solidFill>
                  <a:srgbClr val="18B7A6"/>
                </a:solidFill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E623D4-C15D-41FB-9F9D-164CB2F1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172A"/>
                </a:solidFill>
              </a:defRPr>
            </a:pPr>
            <a:r>
              <a:rPr sz="1125" b="1">
                <a:solidFill>
                  <a:srgbClr val="0F172A"/>
                </a:solidFill>
              </a:rPr>
              <a:t>Study design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3D357D-4566-4C66-8E7C-B1C43778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6385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B7A6"/>
                </a:solidFill>
              </a:defRPr>
            </a:pPr>
            <a:r>
              <a:rPr sz="1800" b="1">
                <a:solidFill>
                  <a:srgbClr val="18B7A6"/>
                </a:solidFill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D68D7-6E1E-45C2-B44E-D4ABCDE5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3333750"/>
            <a:ext cx="18669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FB9B1B-0E4E-4495-81DC-CDE3D36B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4861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B7A6"/>
                </a:solidFill>
              </a:defRPr>
            </a:pPr>
            <a:r>
              <a:rPr sz="1350" b="1">
                <a:solidFill>
                  <a:srgbClr val="18B7A6"/>
                </a:solidFill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CD38F-E87C-48F9-88DE-E97E0E4C4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81000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172A"/>
                </a:solidFill>
              </a:defRPr>
            </a:pPr>
            <a:r>
              <a:rPr sz="1125" b="1">
                <a:solidFill>
                  <a:srgbClr val="0F172A"/>
                </a:solidFill>
              </a:rPr>
              <a:t>Participants / data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0A47AE-5D99-48E8-A382-A3FA2938E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6385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B7A6"/>
                </a:solidFill>
              </a:defRPr>
            </a:pPr>
            <a:r>
              <a:rPr sz="1800" b="1">
                <a:solidFill>
                  <a:srgbClr val="18B7A6"/>
                </a:solidFill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860025-A498-4043-B48B-FF278297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333750"/>
            <a:ext cx="18669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B01B91-AC97-4CD4-8CDB-CB527ECE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4861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B7A6"/>
                </a:solidFill>
              </a:defRPr>
            </a:pPr>
            <a:r>
              <a:rPr sz="1350" b="1">
                <a:solidFill>
                  <a:srgbClr val="18B7A6"/>
                </a:solidFill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514810-B040-415B-97E1-E79F761F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81000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172A"/>
                </a:solidFill>
              </a:defRPr>
            </a:pPr>
            <a:r>
              <a:rPr sz="1125" b="1">
                <a:solidFill>
                  <a:srgbClr val="0F172A"/>
                </a:solidFill>
              </a:rPr>
              <a:t>Measures / model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0E8459-053C-458F-BA24-60D58D12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6385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B7A6"/>
                </a:solidFill>
              </a:defRPr>
            </a:pPr>
            <a:r>
              <a:rPr sz="1800" b="1">
                <a:solidFill>
                  <a:srgbClr val="18B7A6"/>
                </a:solidFill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CC0440-2B08-41B2-B392-29FF450B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333750"/>
            <a:ext cx="18669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5191D3-E9D9-4093-9B5C-6BD494BA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34861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B7A6"/>
                </a:solidFill>
              </a:defRPr>
            </a:pPr>
            <a:r>
              <a:rPr sz="1350" b="1">
                <a:solidFill>
                  <a:srgbClr val="18B7A6"/>
                </a:solidFill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A3045A-7508-4AED-9FF5-BBB33E2D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2825" y="381000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172A"/>
                </a:solidFill>
              </a:defRPr>
            </a:pPr>
            <a:r>
              <a:rPr sz="1125" b="1">
                <a:solidFill>
                  <a:srgbClr val="0F172A"/>
                </a:solidFill>
              </a:rPr>
              <a:t>Analysis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536794-E0AB-42EE-92B9-38A3D420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6385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B7A6"/>
                </a:solidFill>
              </a:defRPr>
            </a:pPr>
            <a:r>
              <a:rPr sz="1800" b="1">
                <a:solidFill>
                  <a:srgbClr val="18B7A6"/>
                </a:solidFill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829D9F-403A-4CB0-B640-185B90F6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333750"/>
            <a:ext cx="18669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DFF8F5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B36206-2F71-4DD0-A6D8-5705AB1E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4861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B7A6"/>
                </a:solidFill>
              </a:defRPr>
            </a:pPr>
            <a:r>
              <a:rPr sz="1350" b="1">
                <a:solidFill>
                  <a:srgbClr val="18B7A6"/>
                </a:solidFill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ACE4F3-B572-403D-AA92-ED42985E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81000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172A"/>
                </a:solidFill>
              </a:defRPr>
            </a:pPr>
            <a:r>
              <a:rPr sz="1125" b="1">
                <a:solidFill>
                  <a:srgbClr val="0F172A"/>
                </a:solidFill>
              </a:rPr>
              <a:t>Validation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0BCC2F-85D4-48D9-A341-6908F371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38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525"/>
                </a:solidFill>
              </a:defRPr>
            </a:pPr>
            <a:r>
              <a:rPr sz="1800" b="1">
                <a:solidFill>
                  <a:srgbClr val="071525"/>
                </a:solidFill>
              </a:rPr>
              <a:t>N = [ ]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DCA8574-62B4-4348-AC74-1A9814D4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816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8B"/>
                </a:solidFill>
              </a:defRPr>
            </a:pPr>
            <a:r>
              <a:rPr sz="900" b="0">
                <a:solidFill>
                  <a:srgbClr val="64748B"/>
                </a:solidFill>
              </a:rPr>
              <a:t>Sample / corpus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4F4E863-779F-4791-B335-715AF3D7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838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525"/>
                </a:solidFill>
              </a:defRPr>
            </a:pPr>
            <a:r>
              <a:rPr sz="1800" b="1">
                <a:solidFill>
                  <a:srgbClr val="071525"/>
                </a:solidFill>
              </a:rPr>
              <a:t>[Date range]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B7ED302-17BC-4534-9988-C5B8CC48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1816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8B"/>
                </a:solidFill>
              </a:defRPr>
            </a:pPr>
            <a:r>
              <a:rPr sz="900" b="0">
                <a:solidFill>
                  <a:srgbClr val="64748B"/>
                </a:solidFill>
              </a:rPr>
              <a:t>Collection period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6FEA1A5-73E9-4A4D-83EF-DD73617A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838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525"/>
                </a:solidFill>
              </a:defRPr>
            </a:pPr>
            <a:r>
              <a:rPr sz="1800" b="1">
                <a:solidFill>
                  <a:srgbClr val="071525"/>
                </a:solidFill>
              </a:rPr>
              <a:t>[Tool / model]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4E8E4AE-18BD-4F8A-B83E-FCD3DE71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1816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8B"/>
                </a:solidFill>
              </a:defRPr>
            </a:pPr>
            <a:r>
              <a:rPr sz="900" b="0">
                <a:solidFill>
                  <a:srgbClr val="64748B"/>
                </a:solidFill>
              </a:rPr>
              <a:t>Primary method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C05F703-AC3A-4A3B-BD4B-BE8203C0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838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525"/>
                </a:solidFill>
              </a:defRPr>
            </a:pPr>
            <a:r>
              <a:rPr sz="1800" b="1">
                <a:solidFill>
                  <a:srgbClr val="071525"/>
                </a:solidFill>
              </a:rPr>
              <a:t>[Metric]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B49DE9-283B-41EA-AECA-169F72D8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1816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8B"/>
                </a:solidFill>
              </a:defRPr>
            </a:pPr>
            <a:r>
              <a:rPr sz="900" b="0">
                <a:solidFill>
                  <a:srgbClr val="64748B"/>
                </a:solidFill>
              </a:rPr>
              <a:t>Validation criterion</a:t>
            </a:r>
          </a:p>
        </p:txBody>
      </p:sp>
    </p:spTree>
    <p:extLst>
      <p:ext uri="{BB962C8B-B14F-4D97-AF65-F5344CB8AC3E}">
        <p14:creationId xmlns:p14="http://schemas.microsoft.com/office/powerpoint/2010/main" val="19536036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8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a0d9ee538438b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EF0B8F-5F5A-4853-A935-775EA076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31F46-D092-4DDB-AB2F-4AF6142D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4EAEE-C5BD-4371-83F1-1F663234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KEY FINDINGS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66A768-4E16-4B5C-80E3-9619ECA3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16A6E7-E989-41EC-8460-4E045EC3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33044-37D9-43D6-89CB-0AE3204C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64F755-E21A-4DBB-A4AA-3A64D1ED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A4D2B-0BA8-49AE-A51F-1A0200EF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WHAT CHANGED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1C10A9-046A-49F7-973E-055651F4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Lead with the single most important result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9851D-0E42-4EF2-A468-ADE86FA7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Replace the example values with your verified data.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7B3112-2542-47BE-B537-BF9A4BD2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0"/>
            <a:ext cx="723900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84E771-0657-4A4D-8CAC-A82AE858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000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64748B"/>
                </a:solidFill>
              </a:defRPr>
            </a:pPr>
            <a:r>
              <a:rPr sz="1500" b="1">
                <a:solidFill>
                  <a:srgbClr val="64748B"/>
                </a:solidFill>
              </a:rPr>
              <a:t>ADD PRIMARY CHART / FIGURE HERE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D53F3-BBD0-41AD-9B2C-69D00389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552950"/>
            <a:ext cx="590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8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DD444F-39DB-4C70-A7BC-6732B95B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552950"/>
            <a:ext cx="3905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B7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BAD1BF-C614-4791-A562-2A9E7701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143250"/>
            <a:ext cx="32004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9525">
            <a:solidFill>
              <a:srgbClr val="07152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59310B-9BBA-4A8D-BAC1-D277C0A52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3850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69E6D7"/>
                </a:solidFill>
              </a:defRPr>
            </a:pPr>
            <a:r>
              <a:rPr sz="1950" b="1">
                <a:solidFill>
                  <a:srgbClr val="69E6D7"/>
                </a:solidFill>
              </a:rPr>
              <a:t>[00%]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4E68A5-A453-404F-B0C8-D4DADF04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147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Primary outcome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B8BA70-91A3-4BB8-87A5-A5041AB4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57650"/>
            <a:ext cx="32004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850CDA-26FA-4D92-AA83-94ADD414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15290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8B7A6"/>
                </a:solidFill>
              </a:defRPr>
            </a:pPr>
            <a:r>
              <a:rPr sz="1950" b="1">
                <a:solidFill>
                  <a:srgbClr val="18B7A6"/>
                </a:solidFill>
              </a:rPr>
              <a:t>[± 0.0]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1E628E-85AB-4505-AC0C-689010D2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2291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4748B"/>
                </a:solidFill>
              </a:defRPr>
            </a:pPr>
            <a:r>
              <a:rPr sz="1050" b="1">
                <a:solidFill>
                  <a:srgbClr val="64748B"/>
                </a:solidFill>
              </a:rPr>
              <a:t>Uncertainty / interval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340517-5F72-4387-9D86-7D59A536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72050"/>
            <a:ext cx="32004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B52F88-B12E-41D8-A10E-5EFFDFC3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06730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8B7A6"/>
                </a:solidFill>
              </a:defRPr>
            </a:pPr>
            <a:r>
              <a:rPr sz="1950" b="1">
                <a:solidFill>
                  <a:srgbClr val="18B7A6"/>
                </a:solidFill>
              </a:rPr>
              <a:t>[n = 000]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519269-ED26-4340-99F5-A69ACD3D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1435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4748B"/>
                </a:solidFill>
              </a:defRPr>
            </a:pPr>
            <a:r>
              <a:rPr sz="1050" b="1">
                <a:solidFill>
                  <a:srgbClr val="64748B"/>
                </a:solidFill>
              </a:rPr>
              <a:t>Valid observations</a:t>
            </a:r>
          </a:p>
        </p:txBody>
      </p:sp>
    </p:spTree>
    <p:extLst>
      <p:ext uri="{BB962C8B-B14F-4D97-AF65-F5344CB8AC3E}">
        <p14:creationId xmlns:p14="http://schemas.microsoft.com/office/powerpoint/2010/main" val="66340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4d228905f4cf2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ED004-A5B3-4A54-96B7-02F1A924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A65CAF-1501-4ACB-9181-CBBD233C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B583F-0E14-4701-A48D-122C5132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DISCUSSION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DCE89-7592-4EB1-970F-FE4F8988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572E69-6D9E-44BD-AC35-41415324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0CBB6-F406-4FB6-B9D7-3B5A4FFC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A0691C-6FBE-4120-A4A3-229C3245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4A691C-2B9B-4933-AA20-25589A5FD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SO WHAT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5ECD7-6C86-4E79-8D5E-945291A8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Interpretation, limitations &amp; implications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38957F-5AD1-4364-8796-6EEAC225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Separate what the evidence shows from what you infer.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81664F-607D-4E2C-9D76-528186A9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0"/>
            <a:ext cx="34766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5EC69D-5090-4275-B532-364A29CE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8B7A6"/>
                </a:solidFill>
              </a:defRPr>
            </a:pPr>
            <a:r>
              <a:rPr sz="900" b="1">
                <a:solidFill>
                  <a:srgbClr val="18B7A6"/>
                </a:solidFill>
              </a:rPr>
              <a:t>INTERPRETATION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B77286-1A67-4CE3-8FA7-9B65B993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3095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</a:rPr>
              <a:t>[What the result means in relation to prior evidence]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50A84B-73E1-4CCB-B2F6-DE3E39AF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4766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7DD"/>
          </a:solidFill>
          <a:ln xmlns:a="http://schemas.openxmlformats.org/drawingml/2006/main" w="9525">
            <a:solidFill>
              <a:srgbClr val="EAD28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96C427-EB76-4625-8FCF-EB10C75E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467100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A6500"/>
                </a:solidFill>
              </a:defRPr>
            </a:pPr>
            <a:r>
              <a:rPr sz="900" b="1">
                <a:solidFill>
                  <a:srgbClr val="8A6500"/>
                </a:solidFill>
              </a:rPr>
              <a:t>LIMITATIONS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DC03FC-004D-44BA-9CAE-DC740DC4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905250"/>
            <a:ext cx="3095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</a:rPr>
              <a:t>[Bias, uncertainty, scope and generalisability]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7B4E0A-5F5E-402B-B0D7-801AEBC6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38500"/>
            <a:ext cx="34766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3F8F8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1B2F0-BC88-4B81-A7C2-E59CBDDC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67100"/>
            <a:ext cx="3095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8B7A6"/>
                </a:solidFill>
              </a:defRPr>
            </a:pPr>
            <a:r>
              <a:rPr sz="900" b="1">
                <a:solidFill>
                  <a:srgbClr val="18B7A6"/>
                </a:solidFill>
              </a:rPr>
              <a:t>IMPLICATION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0FEB22-4A2F-4F3A-B794-CF9E253F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05250"/>
            <a:ext cx="3095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F172A"/>
                </a:solidFill>
              </a:defRPr>
            </a:pPr>
            <a:r>
              <a:rPr sz="1500" b="1">
                <a:solidFill>
                  <a:srgbClr val="0F172A"/>
                </a:solidFill>
              </a:rPr>
              <a:t>[Practical, policy or research consequence]</a:t>
            </a:r>
          </a:p>
        </p:txBody>
      </p:sp>
    </p:spTree>
    <p:extLst>
      <p:ext uri="{BB962C8B-B14F-4D97-AF65-F5344CB8AC3E}">
        <p14:creationId xmlns:p14="http://schemas.microsoft.com/office/powerpoint/2010/main" val="7860223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0f42a7ec544a9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10C0B6-6FF2-43E2-BE29-73053CAA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F2C1C-EB64-42E7-94BD-CC49C3CB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9E6D7"/>
                </a:solidFill>
              </a:defRPr>
            </a:pPr>
            <a:r>
              <a:rPr sz="675" b="1">
                <a:solidFill>
                  <a:srgbClr val="69E6D7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BAEF3-B92E-484B-A85F-42D5938F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9E6D7"/>
                </a:solidFill>
              </a:defRPr>
            </a:pPr>
            <a:r>
              <a:rPr sz="750" b="1">
                <a:solidFill>
                  <a:srgbClr val="69E6D7"/>
                </a:solidFill>
              </a:rPr>
              <a:t>INTEGRITY DISCLOSURE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5FEB7-8D7C-42B3-8AB6-A38D6EBC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42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822DA-9CD2-4589-A170-44E92013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EB4B8-A2C1-466F-A002-1961155DC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researchintegrity2026.scholarvault.in   ·   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ED92C-F7CC-4D5A-ADA0-0D20526E3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63F4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177F9-15BF-453B-AAA8-FFEEEC60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TRANSPARENCY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63ED25-7DCF-47EC-93BF-9D49040D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Research integrity &amp; responsible AI disclosure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7C9C51-A685-4599-8F5A-D4F84F37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9CAD8"/>
                </a:solidFill>
              </a:defRPr>
            </a:pPr>
            <a:r>
              <a:rPr sz="1200" b="0">
                <a:solidFill>
                  <a:srgbClr val="B9CAD8"/>
                </a:solidFill>
              </a:rPr>
              <a:t>Include what applies; delete what does not.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9D064-2E5F-4206-814B-0503E9ED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05150"/>
            <a:ext cx="107442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F2D47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CA7A35-A3F4-47DC-AF1D-55380248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7182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ETHICS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A6D62-5F82-4AF1-9DE2-7D8C185A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718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Approval / exemption reference: [ 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ECAA34-12A1-49F8-9DDB-2D010D7A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57600"/>
            <a:ext cx="107442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F2D47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2EF34-1CB8-4982-9C98-5617C341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2427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CONSENT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887380-475A-4D0D-9957-B3555EC5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72427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Participant or data-use consent: [ 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A2B86B-6E6C-4F34-A1C5-35FEE6E1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210050"/>
            <a:ext cx="107442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F2D47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25BFDD-9763-48CE-B3A0-E91E790E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7672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AI TOOLS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791A6-CF4A-4B5F-B446-96A72711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767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Tool, version, purpose and human verification: [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2D4457-BF49-458A-8023-A4C16EA9F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762500"/>
            <a:ext cx="107442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F2D47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1FD08A-7F73-43DB-B048-7C6095CD2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2917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DATA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49DCC6-A985-43B0-96A0-38B4DCFE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82917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Availability, access limits and provenance: [ ]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D5E7A8-E79E-4D0E-89EE-1A257ED2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14950"/>
            <a:ext cx="107442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F2D47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EEFF82-4B7D-4ACA-98DA-3F3AD881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81625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CONFLICTS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D154F0-12A0-4FDE-8FBF-2C120988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3816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Funding and competing interests: [ ]</a:t>
            </a:r>
          </a:p>
        </p:txBody>
      </p:sp>
    </p:spTree>
    <p:extLst>
      <p:ext uri="{BB962C8B-B14F-4D97-AF65-F5344CB8AC3E}">
        <p14:creationId xmlns:p14="http://schemas.microsoft.com/office/powerpoint/2010/main" val="975519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8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9a9e404aa4cf9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1742E-CCDE-4F4C-BC27-61CE98E2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172A"/>
                </a:solidFill>
              </a:defRPr>
            </a:pPr>
            <a:r>
              <a:rPr sz="1200" b="1">
                <a:solidFill>
                  <a:srgbClr val="0F172A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6C3F1C-DD9C-45F4-96F7-DE7E98B3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8B7A6"/>
                </a:solidFill>
              </a:defRPr>
            </a:pPr>
            <a:r>
              <a:rPr sz="675" b="1">
                <a:solidFill>
                  <a:srgbClr val="18B7A6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7C380-E753-4884-AAFE-BB902446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8B7A6"/>
                </a:solidFill>
              </a:defRPr>
            </a:pPr>
            <a:r>
              <a:rPr sz="750" b="1">
                <a:solidFill>
                  <a:srgbClr val="18B7A6"/>
                </a:solidFill>
              </a:rPr>
              <a:t>CONCLUSION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6BCC4F-D4DF-4444-8E1E-5E803655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AB039-F231-4D98-908A-1E6F2536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04920-2848-4AEB-94B0-BB584BD0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64748B"/>
                </a:solidFill>
              </a:defRPr>
            </a:pPr>
            <a:r>
              <a:rPr sz="600" b="1">
                <a:solidFill>
                  <a:srgbClr val="64748B"/>
                </a:solidFill>
              </a:rPr>
              <a:t>researchintegrity2026.scholarvault.in   ·   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92125-6D82-46DF-B5B9-310DA89B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90600"/>
            <a:ext cx="1809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2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376585-2C15-44B2-9764-53CC91C4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906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87D73"/>
                </a:solidFill>
              </a:defRPr>
            </a:pPr>
            <a:r>
              <a:rPr sz="825" b="1">
                <a:solidFill>
                  <a:srgbClr val="087D73"/>
                </a:solidFill>
              </a:rPr>
              <a:t>TAKEAWAY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524DD-4EC7-45DB-B8F7-6C9CD8F8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668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F172A"/>
                </a:solidFill>
              </a:defRPr>
            </a:pPr>
            <a:r>
              <a:rPr sz="2850" b="1">
                <a:solidFill>
                  <a:srgbClr val="0F172A"/>
                </a:solidFill>
              </a:rPr>
              <a:t>Three messages the audience should remember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7E4664-3968-4563-89A1-60AC29B8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8B"/>
                </a:solidFill>
              </a:defRPr>
            </a:pPr>
            <a:r>
              <a:rPr sz="1200" b="0">
                <a:solidFill>
                  <a:srgbClr val="64748B"/>
                </a:solidFill>
              </a:rPr>
              <a:t>End with evidence, relevance and the next research step.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932D0-8168-429D-9C18-34930799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0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9525">
            <a:solidFill>
              <a:srgbClr val="07152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799F0-12BF-492B-ABE9-66FF0623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69E6D7"/>
                </a:solidFill>
              </a:defRPr>
            </a:pPr>
            <a:r>
              <a:rPr sz="2250" b="1">
                <a:solidFill>
                  <a:srgbClr val="69E6D7"/>
                </a:solidFill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34EB3-2DF7-403E-A3C3-C613D690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309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[Core finding]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77E58-3645-43C4-B4FF-A40650D8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238500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85ABFD-3DB5-4CD2-BBBB-8208B010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4290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8B7A6"/>
                </a:solidFill>
              </a:defRPr>
            </a:pPr>
            <a:r>
              <a:rPr sz="2250" b="1">
                <a:solidFill>
                  <a:srgbClr val="18B7A6"/>
                </a:solidFill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0B545-8A8D-4E64-8374-5DCF27B9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000500"/>
            <a:ext cx="309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</a:rPr>
              <a:t>[Why it matters]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8CFA82-4247-46CA-BAB6-057030F0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38500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7E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F82D69-2F66-4539-84A5-FF5C7C15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290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8B7A6"/>
                </a:solidFill>
              </a:defRPr>
            </a:pPr>
            <a:r>
              <a:rPr sz="2250" b="1">
                <a:solidFill>
                  <a:srgbClr val="18B7A6"/>
                </a:solidFill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86AF07-82A0-4C5E-A884-1721D9E1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00500"/>
            <a:ext cx="309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172A"/>
                </a:solidFill>
              </a:defRPr>
            </a:pPr>
            <a:r>
              <a:rPr sz="1575" b="1">
                <a:solidFill>
                  <a:srgbClr val="0F172A"/>
                </a:solidFill>
              </a:rPr>
              <a:t>[What should happen next]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8ACFDB-0D1B-485C-8291-75AC1E7B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3400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8B7A6"/>
                </a:solidFill>
              </a:defRPr>
            </a:pPr>
            <a:r>
              <a:rPr sz="1650" b="1">
                <a:solidFill>
                  <a:srgbClr val="18B7A6"/>
                </a:solidFill>
              </a:rPr>
              <a:t>[Optional final recommendation or call for collaboration]</a:t>
            </a:r>
          </a:p>
        </p:txBody>
      </p:sp>
    </p:spTree>
    <p:extLst>
      <p:ext uri="{BB962C8B-B14F-4D97-AF65-F5344CB8AC3E}">
        <p14:creationId xmlns:p14="http://schemas.microsoft.com/office/powerpoint/2010/main" val="5774412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57388f6e742be"/>
          <a:stretch xmlns:a="http://schemas.openxmlformats.org/drawingml/2006/main"/>
        </p:blipFill>
        <p:spPr>
          <a:xfrm xmlns:a="http://schemas.openxmlformats.org/drawingml/2006/main">
            <a:off x="495300" y="266700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AB9B52-8A13-4C22-B0D8-74FB0014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SVRIAS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AAFDDC-D2F9-423E-BF95-FB0D60DE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53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9E6D7"/>
                </a:solidFill>
              </a:defRPr>
            </a:pPr>
            <a:r>
              <a:rPr sz="675" b="1">
                <a:solidFill>
                  <a:srgbClr val="69E6D7"/>
                </a:solidFill>
              </a:rPr>
              <a:t>RESEARCH INTEGRITY &amp; RESPONSIBLE AI SUMMIT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FD556-9BF8-4C1A-8D5A-209BDD50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33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69E6D7"/>
                </a:solidFill>
              </a:defRPr>
            </a:pPr>
            <a:r>
              <a:rPr sz="750" b="1">
                <a:solidFill>
                  <a:srgbClr val="69E6D7"/>
                </a:solidFill>
              </a:rPr>
              <a:t>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8F0627-4219-4E0D-AF13-E10A60823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960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42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CF12A-9D8C-44B6-BDEB-B074C919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5532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14 NOVEMBER 2026  ·  100% VIRTUAL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C501C-6A2C-411F-8965-E513A81C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553200"/>
            <a:ext cx="3886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9FB4C7"/>
                </a:solidFill>
              </a:defRPr>
            </a:pPr>
            <a:r>
              <a:rPr sz="600" b="1">
                <a:solidFill>
                  <a:srgbClr val="9FB4C7"/>
                </a:solidFill>
              </a:rPr>
              <a:t>researchintegrity2026.scholarvault.in   ·  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9429F-057A-4BCC-8970-889524D9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00150"/>
            <a:ext cx="12001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123D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22425B-E449-4AD3-94D6-52FFC71C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00150"/>
            <a:ext cx="1009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69E6D7"/>
                </a:solidFill>
              </a:defRPr>
            </a:pPr>
            <a:r>
              <a:rPr sz="825" b="1">
                <a:solidFill>
                  <a:srgbClr val="69E6D7"/>
                </a:solidFill>
              </a:rPr>
              <a:t>THANK YOU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B7A8A6-E530-4917-9E84-95A53466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Questions &amp; discussion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D35639-2F5C-4026-8AB0-00A7539B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24150"/>
            <a:ext cx="590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B9CAD8"/>
                </a:solidFill>
              </a:defRPr>
            </a:pPr>
            <a:r>
              <a:rPr sz="1425" b="0">
                <a:solidFill>
                  <a:srgbClr val="B9CAD8"/>
                </a:solidFill>
              </a:rPr>
              <a:t>[Author Name]  ·  [Institution]</a:t>
            </a:r>
          </a:p>
          <a:p xmlns:a="http://schemas.openxmlformats.org/drawingml/2006/main">
            <a:pPr algn="l">
              <a:defRPr sz="1425" b="0">
                <a:solidFill>
                  <a:srgbClr val="B9CAD8"/>
                </a:solidFill>
              </a:defRPr>
            </a:pPr>
            <a:r>
              <a:rPr sz="1425" b="0">
                <a:solidFill>
                  <a:srgbClr val="B9CAD8"/>
                </a:solidFill>
              </a:rPr>
              <a:t>[Email]  ·  [ORCID / LinkedIn if appropriate]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1C21D5-FC77-40E3-9432-5907A704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219200"/>
            <a:ext cx="342900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0E2A43"/>
          </a:solidFill>
          <a:ln xmlns:a="http://schemas.openxmlformats.org/drawingml/2006/main" w="9525">
            <a:solidFill>
              <a:srgbClr val="284B6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B8F6AB-0A83-42E1-B71E-5285500D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190750"/>
            <a:ext cx="228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69E6D7"/>
                </a:solidFill>
              </a:defRPr>
            </a:pPr>
            <a:r>
              <a:rPr sz="1950" b="1">
                <a:solidFill>
                  <a:srgbClr val="69E6D7"/>
                </a:solidFill>
              </a:rPr>
              <a:t>OPTIONAL</a:t>
            </a:r>
          </a:p>
          <a:p xmlns:a="http://schemas.openxmlformats.org/drawingml/2006/main">
            <a:pPr algn="ctr">
              <a:defRPr sz="1950" b="1">
                <a:solidFill>
                  <a:srgbClr val="69E6D7"/>
                </a:solidFill>
              </a:defRPr>
            </a:pPr>
            <a:r>
              <a:rPr sz="1950" b="1">
                <a:solidFill>
                  <a:srgbClr val="69E6D7"/>
                </a:solidFill>
              </a:rPr>
              <a:t>QR CODE OR</a:t>
            </a:r>
          </a:p>
          <a:p xmlns:a="http://schemas.openxmlformats.org/drawingml/2006/main">
            <a:pPr algn="ctr">
              <a:defRPr sz="1950" b="1">
                <a:solidFill>
                  <a:srgbClr val="69E6D7"/>
                </a:solidFill>
              </a:defRPr>
            </a:pPr>
            <a:r>
              <a:rPr sz="1950" b="1">
                <a:solidFill>
                  <a:srgbClr val="69E6D7"/>
                </a:solidFill>
              </a:rPr>
              <a:t>KEY FIGURE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ED480-D89B-4B87-A52A-81022A4E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Conference resources and presenter guidance:</a:t>
            </a:r>
          </a:p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researchintegrity2026.scholarvault.in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33A8EE-6600-4B9E-BB06-C8DE86BB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24550"/>
            <a:ext cx="2190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6C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B47EC9-6EC6-4C50-A667-CE67762D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245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525"/>
                </a:solidFill>
              </a:defRPr>
            </a:pPr>
            <a:r>
              <a:rPr sz="825" b="1">
                <a:solidFill>
                  <a:srgbClr val="071525"/>
                </a:solidFill>
              </a:rPr>
              <a:t>SCVS ASSESSMENT PENDING</a:t>
            </a:r>
          </a:p>
        </p:txBody>
      </p:sp>
    </p:spTree>
    <p:extLst>
      <p:ext uri="{BB962C8B-B14F-4D97-AF65-F5344CB8AC3E}">
        <p14:creationId xmlns:p14="http://schemas.microsoft.com/office/powerpoint/2010/main" val="6462067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2026-08-30T05:52:27.4760000Z</dcterms:created>
  <dcterms:modified xsi:type="dcterms:W3CDTF">2026-08-30T05:52:27.4760000Z</dcterms:modified>
</coreProperties>
</file>